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ce32dd382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ce32dd382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ce32dd38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ce32dd38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ce32dd38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ce32dd38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e32dd382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e32dd382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e32dd3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e32dd382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ce32dd382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ce32dd382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ce32dd382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ce32dd382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e32dd382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e32dd382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82C2D-9848-7E5E-9436-E2054DBB9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508" y="664747"/>
            <a:ext cx="8520600" cy="205260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от РЖД. Определение курящих людей по фотографии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B5B1B1C-3E7D-10D8-9F98-1CB74B482A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182867" y="4350900"/>
            <a:ext cx="8520600" cy="792600"/>
          </a:xfrm>
        </p:spPr>
        <p:txBody>
          <a:bodyPr>
            <a:normAutofit/>
          </a:bodyPr>
          <a:lstStyle/>
          <a:p>
            <a:r>
              <a:rPr lang="ru-RU" sz="2700" b="1" dirty="0"/>
              <a:t>4</a:t>
            </a:r>
            <a:r>
              <a:rPr lang="en-US" sz="2700" b="1" dirty="0"/>
              <a:t>FUN</a:t>
            </a:r>
            <a:endParaRPr lang="ru-RU" sz="27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0839D9-6BE7-7819-0977-D399FD36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Третья идея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4ACEB22-301B-8F42-F26D-B059732223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r>
              <a:rPr lang="ru-RU" dirty="0"/>
              <a:t>Особенности</a:t>
            </a:r>
            <a:r>
              <a:rPr lang="en-US" dirty="0"/>
              <a:t>:</a:t>
            </a:r>
            <a:endParaRPr lang="ru-RU" dirty="0"/>
          </a:p>
          <a:p>
            <a:r>
              <a:rPr lang="ru-RU" dirty="0"/>
              <a:t>Не нужно искать сигарету </a:t>
            </a:r>
          </a:p>
          <a:p>
            <a:r>
              <a:rPr lang="ru-RU" dirty="0"/>
              <a:t>Определение курящего человека только по позе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2C9CF74-B599-DBEA-0D36-66BF59E8F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425" y="1152475"/>
            <a:ext cx="1211639" cy="309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0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571B0C-6486-34B7-62D9-F48E47E7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если сделать композицию?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0699526-F892-93F0-5478-0E73DB5A4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r>
              <a:rPr lang="ru-RU" dirty="0"/>
              <a:t>Если одна модель не обнаружила сигареты,</a:t>
            </a:r>
          </a:p>
          <a:p>
            <a:pPr marL="114300" indent="0">
              <a:buNone/>
            </a:pPr>
            <a:r>
              <a:rPr lang="ru-RU" dirty="0"/>
              <a:t>то другая по позе может определить </a:t>
            </a:r>
          </a:p>
          <a:p>
            <a:pPr marL="114300" indent="0">
              <a:buNone/>
            </a:pPr>
            <a:r>
              <a:rPr lang="ru-RU" dirty="0"/>
              <a:t>Курящего и без нее.</a:t>
            </a:r>
          </a:p>
          <a:p>
            <a:pPr marL="114300" indent="0">
              <a:buNone/>
            </a:pPr>
            <a:endParaRPr lang="ru-RU" dirty="0"/>
          </a:p>
          <a:p>
            <a:pPr marL="114300" indent="0">
              <a:buNone/>
            </a:pPr>
            <a:r>
              <a:rPr lang="ru-RU" dirty="0"/>
              <a:t>Обычный </a:t>
            </a:r>
            <a:r>
              <a:rPr lang="en-US" dirty="0"/>
              <a:t>OR</a:t>
            </a:r>
            <a:r>
              <a:rPr lang="ru-RU" dirty="0"/>
              <a:t> уже выдает </a:t>
            </a:r>
          </a:p>
          <a:p>
            <a:pPr marL="114300" indent="0">
              <a:buNone/>
            </a:pPr>
            <a:r>
              <a:rPr lang="ru-RU" dirty="0"/>
              <a:t>интересное поведение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226BE6-885D-F397-C307-EBD4C31B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304" y="1152474"/>
            <a:ext cx="1412105" cy="32399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5763875-A047-146F-2B52-F1441690E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079" y="1152475"/>
            <a:ext cx="1332335" cy="323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25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52595-BF52-77A9-3500-6A7416A9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6" y="182897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Получившиеся результаты и архитектурное исследование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7AB95E6-AC55-9C02-AD2D-2CD912851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855358"/>
              </p:ext>
            </p:extLst>
          </p:nvPr>
        </p:nvGraphicFramePr>
        <p:xfrm>
          <a:off x="179777" y="1411296"/>
          <a:ext cx="8702096" cy="229915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4228">
                  <a:extLst>
                    <a:ext uri="{9D8B030D-6E8A-4147-A177-3AD203B41FA5}">
                      <a16:colId xmlns:a16="http://schemas.microsoft.com/office/drawing/2014/main" val="1533387068"/>
                    </a:ext>
                  </a:extLst>
                </a:gridCol>
                <a:gridCol w="2440572">
                  <a:extLst>
                    <a:ext uri="{9D8B030D-6E8A-4147-A177-3AD203B41FA5}">
                      <a16:colId xmlns:a16="http://schemas.microsoft.com/office/drawing/2014/main" val="1230470"/>
                    </a:ext>
                  </a:extLst>
                </a:gridCol>
                <a:gridCol w="2732302">
                  <a:extLst>
                    <a:ext uri="{9D8B030D-6E8A-4147-A177-3AD203B41FA5}">
                      <a16:colId xmlns:a16="http://schemas.microsoft.com/office/drawing/2014/main" val="3833071642"/>
                    </a:ext>
                  </a:extLst>
                </a:gridCol>
                <a:gridCol w="2034994">
                  <a:extLst>
                    <a:ext uri="{9D8B030D-6E8A-4147-A177-3AD203B41FA5}">
                      <a16:colId xmlns:a16="http://schemas.microsoft.com/office/drawing/2014/main" val="1139087475"/>
                    </a:ext>
                  </a:extLst>
                </a:gridCol>
              </a:tblGrid>
              <a:tr h="604806">
                <a:tc>
                  <a:txBody>
                    <a:bodyPr/>
                    <a:lstStyle/>
                    <a:p>
                      <a:pPr algn="ctr"/>
                      <a:endParaRPr lang="ru-RU" sz="1600" dirty="0"/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err="1"/>
                        <a:t>Человек+сигарета</a:t>
                      </a:r>
                      <a:endParaRPr lang="ru-RU" sz="1600" dirty="0"/>
                    </a:p>
                    <a:p>
                      <a:pPr algn="ctr"/>
                      <a:endParaRPr lang="ru-RU" sz="1600" dirty="0"/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 err="1"/>
                        <a:t>Человек+кл</a:t>
                      </a:r>
                      <a:r>
                        <a:rPr lang="ru-RU" sz="1600" dirty="0"/>
                        <a:t>. точки</a:t>
                      </a:r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композиция</a:t>
                      </a:r>
                    </a:p>
                  </a:txBody>
                  <a:tcPr marL="106731" marR="106731" marT="53365" marB="53365"/>
                </a:tc>
                <a:extLst>
                  <a:ext uri="{0D108BD9-81ED-4DB2-BD59-A6C34878D82A}">
                    <a16:rowId xmlns:a16="http://schemas.microsoft.com/office/drawing/2014/main" val="511872569"/>
                  </a:ext>
                </a:extLst>
              </a:tr>
              <a:tr h="52225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Accuracy</a:t>
                      </a:r>
                      <a:endParaRPr lang="ru-RU" sz="1600" dirty="0"/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82</a:t>
                      </a:r>
                      <a:endParaRPr lang="ru-RU" sz="1600" dirty="0"/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0.68</a:t>
                      </a:r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0.78</a:t>
                      </a:r>
                    </a:p>
                  </a:txBody>
                  <a:tcPr marL="106731" marR="106731" marT="53365" marB="53365"/>
                </a:tc>
                <a:extLst>
                  <a:ext uri="{0D108BD9-81ED-4DB2-BD59-A6C34878D82A}">
                    <a16:rowId xmlns:a16="http://schemas.microsoft.com/office/drawing/2014/main" val="743760009"/>
                  </a:ext>
                </a:extLst>
              </a:tr>
              <a:tr h="56728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Recall</a:t>
                      </a:r>
                      <a:endParaRPr lang="ru-RU" sz="1600" dirty="0"/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71</a:t>
                      </a:r>
                      <a:endParaRPr lang="ru-RU" sz="1600" dirty="0"/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0.71</a:t>
                      </a:r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0.93</a:t>
                      </a:r>
                    </a:p>
                  </a:txBody>
                  <a:tcPr marL="106731" marR="106731" marT="53365" marB="53365"/>
                </a:tc>
                <a:extLst>
                  <a:ext uri="{0D108BD9-81ED-4DB2-BD59-A6C34878D82A}">
                    <a16:rowId xmlns:a16="http://schemas.microsoft.com/office/drawing/2014/main" val="3238336902"/>
                  </a:ext>
                </a:extLst>
              </a:tr>
              <a:tr h="60480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Precision</a:t>
                      </a:r>
                    </a:p>
                    <a:p>
                      <a:pPr algn="ctr"/>
                      <a:endParaRPr lang="ru-RU" sz="1600" dirty="0"/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</a:t>
                      </a:r>
                      <a:r>
                        <a:rPr lang="en-US" sz="1600" dirty="0"/>
                        <a:t>89</a:t>
                      </a:r>
                      <a:endParaRPr lang="ru-RU" sz="1600" dirty="0"/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0.66</a:t>
                      </a:r>
                    </a:p>
                  </a:txBody>
                  <a:tcPr marL="106731" marR="106731" marT="53365" marB="5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/>
                        <a:t>0.7</a:t>
                      </a:r>
                    </a:p>
                  </a:txBody>
                  <a:tcPr marL="106731" marR="106731" marT="53365" marB="53365"/>
                </a:tc>
                <a:extLst>
                  <a:ext uri="{0D108BD9-81ED-4DB2-BD59-A6C34878D82A}">
                    <a16:rowId xmlns:a16="http://schemas.microsoft.com/office/drawing/2014/main" val="3537643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728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E724F-174A-A956-DF5F-FCE01F90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Благодарим за внимание! А теперь вопросы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871477-DED9-05EB-2915-C3552B19F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599" y="1199625"/>
            <a:ext cx="3498850" cy="34988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7CAC05-1668-8826-8CD1-9442829DD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34" y="1017725"/>
            <a:ext cx="2002726" cy="394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72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245325" y="177250"/>
            <a:ext cx="8520600" cy="7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Black"/>
                <a:ea typeface="Montserrat Black"/>
                <a:cs typeface="Montserrat Black"/>
                <a:sym typeface="Montserrat Black"/>
              </a:rPr>
              <a:t>Наша команда</a:t>
            </a:r>
            <a:endParaRPr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9850"/>
            <a:ext cx="1762125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925" y="1089850"/>
            <a:ext cx="23050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375" y="1089850"/>
            <a:ext cx="1885950" cy="1900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850" y="937450"/>
            <a:ext cx="1713325" cy="21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91825" y="2877200"/>
            <a:ext cx="16881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Воробьев Павел 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249225" y="2877200"/>
            <a:ext cx="16881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Горбунов Сергей 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623300" y="3052025"/>
            <a:ext cx="16881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Быков Дмитрий 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775075" y="3185275"/>
            <a:ext cx="19470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Плащинский Николай</a:t>
            </a:r>
            <a:endParaRPr sz="1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126686" y="118930"/>
            <a:ext cx="65019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>
                <a:solidFill>
                  <a:schemeClr val="dk1"/>
                </a:solidFill>
              </a:rPr>
              <a:t>лица</a:t>
            </a:r>
            <a:endParaRPr sz="2700" b="1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A3C1FF0-BD9D-F983-E935-8E358EAB9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31" y="1093506"/>
            <a:ext cx="3439005" cy="310558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4AEF63-F862-0026-EF0A-3D8416375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366" y="1229319"/>
            <a:ext cx="2915057" cy="22005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/>
        </p:nvSpPr>
        <p:spPr>
          <a:xfrm>
            <a:off x="1133775" y="182725"/>
            <a:ext cx="65019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 b="1" dirty="0">
                <a:solidFill>
                  <a:schemeClr val="dk1"/>
                </a:solidFill>
              </a:rPr>
              <a:t>Много лиц</a:t>
            </a:r>
            <a:endParaRPr sz="2700" b="1" dirty="0">
              <a:solidFill>
                <a:schemeClr val="dk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CE43A64-1D75-AC56-D377-71769ABCC3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007" y="865892"/>
            <a:ext cx="6237993" cy="204488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577B827-D0DF-9311-B5E5-161C648A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2439026"/>
            <a:ext cx="6087325" cy="183858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0BDA57-0E51-F3CE-9653-A45DC24A7C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4126" y="3521052"/>
            <a:ext cx="8123854" cy="12589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/>
        </p:nvSpPr>
        <p:spPr>
          <a:xfrm>
            <a:off x="828974" y="0"/>
            <a:ext cx="65019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>
                <a:solidFill>
                  <a:schemeClr val="dk1"/>
                </a:solidFill>
              </a:rPr>
              <a:t>А также можно много людей!</a:t>
            </a:r>
            <a:endParaRPr sz="2700" b="1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8DEACA1-5AB6-562F-2B53-E5D43A654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40" y="1150315"/>
            <a:ext cx="5096586" cy="360095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774087-83C5-92C6-6933-C96BD1DDD1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972" y="551269"/>
            <a:ext cx="4034028" cy="191411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373DCDB-2DE9-1E1E-0367-278047E09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411" y="760171"/>
            <a:ext cx="3915321" cy="34104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22CEAFC-1917-CD8C-9B70-101FA14D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27" y="2723674"/>
            <a:ext cx="4077269" cy="1810003"/>
          </a:xfrm>
          <a:prstGeom prst="rect">
            <a:avLst/>
          </a:prstGeom>
        </p:spPr>
      </p:pic>
      <p:sp>
        <p:nvSpPr>
          <p:cNvPr id="74" name="Google Shape;74;p17"/>
          <p:cNvSpPr txBox="1"/>
          <p:nvPr/>
        </p:nvSpPr>
        <p:spPr>
          <a:xfrm>
            <a:off x="707197" y="225755"/>
            <a:ext cx="719322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 b="1" dirty="0">
                <a:solidFill>
                  <a:schemeClr val="dk1"/>
                </a:solidFill>
              </a:rPr>
              <a:t>Но при этом мелкие предметы-сигареты</a:t>
            </a:r>
            <a:endParaRPr sz="2700" b="1" dirty="0">
              <a:solidFill>
                <a:schemeClr val="dk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8B0431B-3841-CC78-18A0-06D70B935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402" y="2865115"/>
            <a:ext cx="438211" cy="63826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3D702A-6B0D-881F-3C53-C5119576F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7893" y="970504"/>
            <a:ext cx="1114581" cy="101931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7891AF-36CA-7888-E2BE-12E22ECBDC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823" y="1818143"/>
            <a:ext cx="743054" cy="10955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E1D277-32F5-434B-F5D7-A6ACE7224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9285" y="1601524"/>
            <a:ext cx="2067213" cy="12574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3642146-9A6D-77EE-B9B1-21CC57215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4206" y="1991206"/>
            <a:ext cx="2048161" cy="8859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2266F6-0626-6AAA-A478-741A4959A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7674" y="3512907"/>
            <a:ext cx="2010056" cy="95263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38FA205-6321-209E-2C75-B9E93E8436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1244" y="2877155"/>
            <a:ext cx="771633" cy="67636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4C50A82-9FC8-FD6A-5686-715B6BA305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9145" y="1215708"/>
            <a:ext cx="590632" cy="7716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Особенности задачи</a:t>
            </a:r>
            <a:endParaRPr dirty="0"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ru-RU" dirty="0"/>
              <a:t>Задача определения лиц людей и людей в целом сейчас очень хорошо решается в мире</a:t>
            </a:r>
          </a:p>
          <a:p>
            <a:pPr marL="285750" indent="-285750">
              <a:spcAft>
                <a:spcPts val="1200"/>
              </a:spcAft>
            </a:pPr>
            <a:r>
              <a:rPr lang="ru-RU" dirty="0"/>
              <a:t>При этом мелкие объекты(сигареты) определяются не так хорошо</a:t>
            </a:r>
          </a:p>
          <a:p>
            <a:pPr marL="285750" indent="-285750">
              <a:spcAft>
                <a:spcPts val="1200"/>
              </a:spcAft>
            </a:pPr>
            <a:r>
              <a:rPr lang="ru-RU" dirty="0"/>
              <a:t>Хорошее определение ключевых точек людей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YOLO8 </a:t>
            </a:r>
            <a:r>
              <a:rPr lang="ru-RU" dirty="0"/>
              <a:t>обеспечивает быструю, но в то же время качественную работу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Первая идея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Google Shape;86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 lnSpcReduction="10000"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endParaRPr lang="ru-RU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1200"/>
                  </a:spcAft>
                  <a:buNone/>
                </a:pPr>
                <a:r>
                  <a:rPr lang="ru-RU" dirty="0"/>
                  <a:t>Проблемы</a:t>
                </a:r>
                <a:r>
                  <a:rPr lang="en-US" dirty="0"/>
                  <a:t>:</a:t>
                </a:r>
                <a:endParaRPr lang="ru-RU" dirty="0"/>
              </a:p>
              <a:p>
                <a:pPr marL="285750" indent="-285750">
                  <a:spcAft>
                    <a:spcPts val="1200"/>
                  </a:spcAft>
                </a:pPr>
                <a:r>
                  <a:rPr lang="ru-RU" dirty="0"/>
                  <a:t>Сигарета может быть далеко от лица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ru-RU" dirty="0"/>
                  <a:t>Рамки могут быть неправильные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ru-RU" dirty="0"/>
                  <a:t>Может не найти сигарету</a:t>
                </a:r>
              </a:p>
              <a:p>
                <a:pPr marL="285750" indent="-285750">
                  <a:spcAft>
                    <a:spcPts val="1200"/>
                  </a:spcAft>
                </a:pPr>
                <a:r>
                  <a:rPr lang="ru-RU" dirty="0"/>
                  <a:t>Может найти не сигарету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en-US" dirty="0"/>
                  <a:t>				</a:t>
                </a:r>
                <a:r>
                  <a:rPr lang="en-US" dirty="0" err="1"/>
                  <a:t>MyIoU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86" name="Google Shape;86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 l="-57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919871-283F-674E-76A8-2E9D1DE30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561" y="1841335"/>
            <a:ext cx="3351843" cy="2892077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E768E2B-0448-52EE-39CE-3900AAC949B5}"/>
              </a:ext>
            </a:extLst>
          </p:cNvPr>
          <p:cNvSpPr/>
          <p:nvPr/>
        </p:nvSpPr>
        <p:spPr>
          <a:xfrm>
            <a:off x="6691422" y="1949302"/>
            <a:ext cx="1587797" cy="16515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BBB9EBB-7866-90F7-A035-21C2EDE51861}"/>
              </a:ext>
            </a:extLst>
          </p:cNvPr>
          <p:cNvSpPr/>
          <p:nvPr/>
        </p:nvSpPr>
        <p:spPr>
          <a:xfrm>
            <a:off x="6407888" y="3005470"/>
            <a:ext cx="460745" cy="73017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330E11-278A-667D-EE3B-49FB679559D2}"/>
              </a:ext>
            </a:extLst>
          </p:cNvPr>
          <p:cNvSpPr/>
          <p:nvPr/>
        </p:nvSpPr>
        <p:spPr>
          <a:xfrm>
            <a:off x="6664960" y="2984500"/>
            <a:ext cx="226060" cy="635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B67BD8A-C1F8-E5F3-D689-A506A37BAE01}"/>
              </a:ext>
            </a:extLst>
          </p:cNvPr>
          <p:cNvSpPr/>
          <p:nvPr/>
        </p:nvSpPr>
        <p:spPr>
          <a:xfrm>
            <a:off x="5146675" y="4024630"/>
            <a:ext cx="73152" cy="73152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3B331DE-FCB4-D8C4-C232-5F26275F5C44}"/>
              </a:ext>
            </a:extLst>
          </p:cNvPr>
          <p:cNvSpPr/>
          <p:nvPr/>
        </p:nvSpPr>
        <p:spPr>
          <a:xfrm>
            <a:off x="5146675" y="4256278"/>
            <a:ext cx="73152" cy="7315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Вторая идея</a:t>
            </a:r>
            <a:endParaRPr dirty="0"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108500" y="731375"/>
            <a:ext cx="8520600" cy="38889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RU" dirty="0"/>
              <a:t>Особенности</a:t>
            </a:r>
            <a:r>
              <a:rPr lang="en-US" dirty="0"/>
              <a:t>:</a:t>
            </a:r>
          </a:p>
          <a:p>
            <a:pPr marL="285750" indent="-285750">
              <a:spcAft>
                <a:spcPts val="1200"/>
              </a:spcAft>
            </a:pPr>
            <a:r>
              <a:rPr lang="ru-RU" dirty="0"/>
              <a:t>Выше точность определения сигарет</a:t>
            </a:r>
          </a:p>
          <a:p>
            <a:pPr marL="285750" indent="-285750">
              <a:spcAft>
                <a:spcPts val="1200"/>
              </a:spcAft>
            </a:pPr>
            <a:r>
              <a:rPr lang="ru-RU" dirty="0"/>
              <a:t>Почти не зависит от расположения сигареты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C345F26-75A0-F03F-3143-5467E92EE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05" y="1138759"/>
            <a:ext cx="1247949" cy="355971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200</Words>
  <Application>Microsoft Office PowerPoint</Application>
  <PresentationFormat>Экран (16:9)</PresentationFormat>
  <Paragraphs>63</Paragraphs>
  <Slides>13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Cambria Math</vt:lpstr>
      <vt:lpstr>Montserrat</vt:lpstr>
      <vt:lpstr>Montserrat Black</vt:lpstr>
      <vt:lpstr>Simple Light</vt:lpstr>
      <vt:lpstr>Задача от РЖД. Определение курящих людей по фотографии</vt:lpstr>
      <vt:lpstr>Наша команда</vt:lpstr>
      <vt:lpstr>Презентация PowerPoint</vt:lpstr>
      <vt:lpstr>Презентация PowerPoint</vt:lpstr>
      <vt:lpstr>Презентация PowerPoint</vt:lpstr>
      <vt:lpstr>Презентация PowerPoint</vt:lpstr>
      <vt:lpstr>Особенности задачи</vt:lpstr>
      <vt:lpstr>Первая идея</vt:lpstr>
      <vt:lpstr>Вторая идея</vt:lpstr>
      <vt:lpstr>Третья идея</vt:lpstr>
      <vt:lpstr>А если сделать композицию?</vt:lpstr>
      <vt:lpstr>Получившиеся результаты и архитектурное исследование</vt:lpstr>
      <vt:lpstr>Благодарим за внимание! А теперь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Задача от РЖД. Определение курящих людей по фотографии</dc:title>
  <dc:creator>Павел Воробьев</dc:creator>
  <cp:lastModifiedBy>Павел Воробьев</cp:lastModifiedBy>
  <cp:revision>9</cp:revision>
  <dcterms:modified xsi:type="dcterms:W3CDTF">2024-04-21T10:21:34Z</dcterms:modified>
</cp:coreProperties>
</file>